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A9B"/>
    <a:srgbClr val="EA552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5657"/>
  </p:normalViewPr>
  <p:slideViewPr>
    <p:cSldViewPr snapToGrid="0" snapToObjects="1">
      <p:cViewPr>
        <p:scale>
          <a:sx n="188" d="100"/>
          <a:sy n="188" d="100"/>
        </p:scale>
        <p:origin x="5736" y="-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01109-8D2B-064D-B60B-11F228D5C900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EA9E3-DFF0-AD4C-866A-062CD93424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77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CE7AE-4432-3643-BCC0-AFB888547AE2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DBDB8-9E8C-8D49-A8D2-DA12230624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49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BDB8-9E8C-8D49-A8D2-DA122306249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12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62133"/>
            <a:ext cx="6858000" cy="28956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397018"/>
            <a:ext cx="5829300" cy="140987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314A9B"/>
                </a:solidFill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1737923"/>
            <a:ext cx="5829300" cy="445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HipsterishFontNormal" charset="0"/>
                <a:ea typeface="HipsterishFontNormal" charset="0"/>
                <a:cs typeface="HipsterishFontNorm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2408669"/>
            <a:ext cx="2855913" cy="261985"/>
          </a:xfrm>
        </p:spPr>
        <p:txBody>
          <a:bodyPr/>
          <a:lstStyle>
            <a:lvl1pPr marL="0" indent="0">
              <a:buFont typeface="Wingdings" charset="2"/>
              <a:buNone/>
              <a:defRPr sz="1600" b="1" i="0">
                <a:solidFill>
                  <a:srgbClr val="EA5520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  <a:lvl2pPr marL="342900" indent="0">
              <a:buFontTx/>
              <a:buNone/>
              <a:defRPr>
                <a:latin typeface="Hipsterish Font Normal" charset="0"/>
                <a:ea typeface="Hipsterish Font Normal" charset="0"/>
                <a:cs typeface="Hipsterish Font Normal" charset="0"/>
              </a:defRPr>
            </a:lvl2pPr>
            <a:lvl3pPr marL="685800" indent="0">
              <a:buFontTx/>
              <a:buNone/>
              <a:defRPr b="0" i="0">
                <a:latin typeface="Archer Light" charset="0"/>
                <a:ea typeface="Archer Light" charset="0"/>
                <a:cs typeface="Archer Light" charset="0"/>
              </a:defRPr>
            </a:lvl3pPr>
            <a:lvl4pPr marL="1028700" indent="0">
              <a:buFontTx/>
              <a:buNone/>
              <a:defRPr b="0" i="0">
                <a:latin typeface="Archer Light" charset="0"/>
                <a:ea typeface="Archer Light" charset="0"/>
                <a:cs typeface="Archer Light" charset="0"/>
              </a:defRPr>
            </a:lvl4pPr>
            <a:lvl5pPr marL="1371600" indent="0">
              <a:buFontTx/>
              <a:buNone/>
              <a:defRPr b="0" i="0">
                <a:latin typeface="Archer Light" charset="0"/>
                <a:ea typeface="Archer Light" charset="0"/>
                <a:cs typeface="Archer Light" charset="0"/>
              </a:defRPr>
            </a:lvl5pPr>
          </a:lstStyle>
          <a:p>
            <a:pPr lvl="0"/>
            <a:r>
              <a:rPr lang="fr-FR" dirty="0" smtClean="0"/>
              <a:t>&gt; </a:t>
            </a:r>
            <a:r>
              <a:rPr lang="fr-FR" smtClean="0"/>
              <a:t>Notre constat</a:t>
            </a:r>
            <a:endParaRPr lang="fr-FR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8653465"/>
            <a:ext cx="6858000" cy="304268"/>
          </a:xfrm>
          <a:prstGeom prst="rect">
            <a:avLst/>
          </a:prstGeom>
          <a:solidFill>
            <a:srgbClr val="EA5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4080933"/>
            <a:ext cx="3647449" cy="5159375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22663" y="2408669"/>
            <a:ext cx="2820987" cy="261986"/>
          </a:xfr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rgbClr val="EA5520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  <a:lvl2pPr marL="342900" indent="0">
              <a:buFontTx/>
              <a:buNone/>
              <a:defRPr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Archer Light" charset="0"/>
                <a:ea typeface="Archer Light" charset="0"/>
                <a:cs typeface="Archer Light" charset="0"/>
              </a:defRPr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&gt; Nos moyens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9114194"/>
            <a:ext cx="2129367" cy="617646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88191" y="8723262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i="0" u="none" strike="noStrike" kern="1200" baseline="0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Les autres ateliers Repliks : Prise de parole, atelier créativité, team building, théâtre en entreprise, animation d’événements</a:t>
            </a:r>
          </a:p>
          <a:p>
            <a:pPr algn="ctr"/>
            <a:endParaRPr lang="fr-FR" sz="800" b="1" baseline="0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3877733" y="9005570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info@repliks.fr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 </a:t>
            </a:r>
          </a:p>
          <a:p>
            <a:pPr algn="ctr" rtl="0"/>
            <a:r>
              <a:rPr lang="fr-FR" sz="1200" b="1" i="0" u="none" strike="noStrike" kern="1200" baseline="0" dirty="0" err="1" smtClean="0">
                <a:solidFill>
                  <a:srgbClr val="EA5520"/>
                </a:solidFill>
                <a:latin typeface="Gotham Book" charset="0"/>
                <a:ea typeface="Gotham Book" charset="0"/>
                <a:cs typeface="Gotham Book" charset="0"/>
              </a:rPr>
              <a:t>www.repliks.fr</a:t>
            </a:r>
            <a:endParaRPr lang="fr-FR" sz="1200" baseline="0" dirty="0">
              <a:solidFill>
                <a:srgbClr val="EA5520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74" y="9509169"/>
            <a:ext cx="439820" cy="27367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64" y="9509807"/>
            <a:ext cx="438792" cy="27303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65" y="9506622"/>
            <a:ext cx="451916" cy="28120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69" y="9506289"/>
            <a:ext cx="453880" cy="28242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39" y="9533567"/>
            <a:ext cx="217533" cy="217533"/>
          </a:xfrm>
          <a:prstGeom prst="rect">
            <a:avLst/>
          </a:prstGeom>
        </p:spPr>
      </p:pic>
      <p:cxnSp>
        <p:nvCxnSpPr>
          <p:cNvPr id="26" name="Connecteur droit 25"/>
          <p:cNvCxnSpPr/>
          <p:nvPr userDrawn="1"/>
        </p:nvCxnSpPr>
        <p:spPr>
          <a:xfrm>
            <a:off x="0" y="591668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 userDrawn="1"/>
        </p:nvSpPr>
        <p:spPr>
          <a:xfrm>
            <a:off x="514350" y="249587"/>
            <a:ext cx="138368" cy="138368"/>
          </a:xfrm>
          <a:prstGeom prst="ellipse">
            <a:avLst/>
          </a:prstGeom>
          <a:solidFill>
            <a:srgbClr val="314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 userDrawn="1"/>
        </p:nvSpPr>
        <p:spPr>
          <a:xfrm>
            <a:off x="663391" y="167199"/>
            <a:ext cx="55547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b="1" i="0" u="none" strike="noStrike" kern="1200" baseline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Formation &gt; </a:t>
            </a:r>
            <a:r>
              <a:rPr lang="fr-FR" sz="1500" b="0" i="0" u="none" strike="noStrike" kern="1200" baseline="0" smtClean="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rPr>
              <a:t>Vente - accueil &gt; Technique de vente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5"/>
          </p:nvPr>
        </p:nvSpPr>
        <p:spPr>
          <a:xfrm>
            <a:off x="514350" y="2675332"/>
            <a:ext cx="2855913" cy="4159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1pPr>
            <a:lvl2pPr>
              <a:defRPr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>
              <a:defRPr>
                <a:latin typeface="HipsterishFontNormal" charset="0"/>
                <a:ea typeface="HipsterishFontNormal" charset="0"/>
                <a:cs typeface="HipsterishFontNormal" charset="0"/>
              </a:defRPr>
            </a:lvl3pPr>
            <a:lvl4pPr>
              <a:defRPr>
                <a:latin typeface="HipsterishFontNormal" charset="0"/>
                <a:ea typeface="HipsterishFontNormal" charset="0"/>
                <a:cs typeface="HipsterishFontNormal" charset="0"/>
              </a:defRPr>
            </a:lvl4pPr>
            <a:lvl5pPr>
              <a:defRPr>
                <a:latin typeface="HipsterishFontNormal" charset="0"/>
                <a:ea typeface="HipsterishFontNormal" charset="0"/>
                <a:cs typeface="HipsterishFontNorm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6"/>
          </p:nvPr>
        </p:nvSpPr>
        <p:spPr>
          <a:xfrm>
            <a:off x="3522663" y="2675332"/>
            <a:ext cx="2820987" cy="4159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1pPr>
            <a:lvl2pPr marL="34290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 marL="68580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3pPr>
            <a:lvl4pPr marL="102870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4pPr>
            <a:lvl5pPr marL="137160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17" hasCustomPrompt="1"/>
          </p:nvPr>
        </p:nvSpPr>
        <p:spPr>
          <a:xfrm>
            <a:off x="3522663" y="3724634"/>
            <a:ext cx="2820987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EA5520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</a:lstStyle>
          <a:p>
            <a:pPr lvl="0"/>
            <a:r>
              <a:rPr lang="fr-FR" dirty="0" smtClean="0"/>
              <a:t>&gt; Nos objectifs</a:t>
            </a:r>
          </a:p>
        </p:txBody>
      </p:sp>
      <p:sp>
        <p:nvSpPr>
          <p:cNvPr id="37" name="Espace réservé du texte 33"/>
          <p:cNvSpPr>
            <a:spLocks noGrp="1"/>
          </p:cNvSpPr>
          <p:nvPr>
            <p:ph type="body" sz="quarter" idx="18"/>
          </p:nvPr>
        </p:nvSpPr>
        <p:spPr>
          <a:xfrm>
            <a:off x="3526383" y="4061804"/>
            <a:ext cx="2820987" cy="4159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1pPr>
            <a:lvl2pPr marL="34290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 marL="68580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3pPr>
            <a:lvl4pPr marL="102870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4pPr>
            <a:lvl5pPr marL="1371600" indent="0">
              <a:buFontTx/>
              <a:buNone/>
              <a:defRPr sz="1500">
                <a:latin typeface="HipsterishFontNormal" charset="0"/>
                <a:ea typeface="HipsterishFontNormal" charset="0"/>
                <a:cs typeface="HipsterishFontNorm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9"/>
          </p:nvPr>
        </p:nvSpPr>
        <p:spPr>
          <a:xfrm>
            <a:off x="3522663" y="3145268"/>
            <a:ext cx="2820987" cy="51055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0" name="Espace réservé du texte 38"/>
          <p:cNvSpPr>
            <a:spLocks noGrp="1"/>
          </p:cNvSpPr>
          <p:nvPr>
            <p:ph type="body" sz="quarter" idx="20"/>
          </p:nvPr>
        </p:nvSpPr>
        <p:spPr>
          <a:xfrm>
            <a:off x="3522663" y="4536628"/>
            <a:ext cx="2820987" cy="5358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1" name="Espace réservé du texte 35"/>
          <p:cNvSpPr>
            <a:spLocks noGrp="1"/>
          </p:cNvSpPr>
          <p:nvPr>
            <p:ph type="body" sz="quarter" idx="21" hasCustomPrompt="1"/>
          </p:nvPr>
        </p:nvSpPr>
        <p:spPr>
          <a:xfrm>
            <a:off x="3522663" y="5141082"/>
            <a:ext cx="2820987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i="0">
                <a:solidFill>
                  <a:srgbClr val="EA5520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</a:lstStyle>
          <a:p>
            <a:pPr lvl="0"/>
            <a:r>
              <a:rPr lang="fr-FR" dirty="0" smtClean="0"/>
              <a:t>&gt; Notre patte</a:t>
            </a:r>
          </a:p>
        </p:txBody>
      </p:sp>
      <p:sp>
        <p:nvSpPr>
          <p:cNvPr id="42" name="Espace réservé du texte 38"/>
          <p:cNvSpPr>
            <a:spLocks noGrp="1"/>
          </p:cNvSpPr>
          <p:nvPr>
            <p:ph type="body" sz="quarter" idx="22"/>
          </p:nvPr>
        </p:nvSpPr>
        <p:spPr>
          <a:xfrm>
            <a:off x="3522663" y="5512214"/>
            <a:ext cx="2820987" cy="5358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38"/>
          <p:cNvSpPr>
            <a:spLocks noGrp="1"/>
          </p:cNvSpPr>
          <p:nvPr>
            <p:ph type="body" sz="quarter" idx="23"/>
          </p:nvPr>
        </p:nvSpPr>
        <p:spPr>
          <a:xfrm>
            <a:off x="514350" y="3145267"/>
            <a:ext cx="2855913" cy="13913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4" name="Espace réservé du texte 13"/>
          <p:cNvSpPr>
            <a:spLocks noGrp="1"/>
          </p:cNvSpPr>
          <p:nvPr>
            <p:ph type="body" sz="quarter" idx="24" hasCustomPrompt="1"/>
          </p:nvPr>
        </p:nvSpPr>
        <p:spPr>
          <a:xfrm>
            <a:off x="3545243" y="6258178"/>
            <a:ext cx="2820987" cy="177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i="0">
                <a:solidFill>
                  <a:srgbClr val="314A9B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  <a:lvl2pPr marL="342900" indent="0">
              <a:buFontTx/>
              <a:buNone/>
              <a:defRPr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Archer Light" charset="0"/>
                <a:ea typeface="Archer Light" charset="0"/>
                <a:cs typeface="Archer Light" charset="0"/>
              </a:defRPr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Durée</a:t>
            </a:r>
          </a:p>
        </p:txBody>
      </p:sp>
      <p:sp>
        <p:nvSpPr>
          <p:cNvPr id="45" name="Espace réservé du texte 38"/>
          <p:cNvSpPr>
            <a:spLocks noGrp="1"/>
          </p:cNvSpPr>
          <p:nvPr>
            <p:ph type="body" sz="quarter" idx="25"/>
          </p:nvPr>
        </p:nvSpPr>
        <p:spPr>
          <a:xfrm>
            <a:off x="3545243" y="6426038"/>
            <a:ext cx="2820987" cy="2331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0" name="Espace réservé du texte 13"/>
          <p:cNvSpPr>
            <a:spLocks noGrp="1"/>
          </p:cNvSpPr>
          <p:nvPr>
            <p:ph type="body" sz="quarter" idx="26" hasCustomPrompt="1"/>
          </p:nvPr>
        </p:nvSpPr>
        <p:spPr>
          <a:xfrm>
            <a:off x="3550889" y="6698442"/>
            <a:ext cx="2820987" cy="177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i="0">
                <a:solidFill>
                  <a:srgbClr val="314A9B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  <a:lvl2pPr marL="342900" indent="0">
              <a:buFontTx/>
              <a:buNone/>
              <a:defRPr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Archer Light" charset="0"/>
                <a:ea typeface="Archer Light" charset="0"/>
                <a:cs typeface="Archer Light" charset="0"/>
              </a:defRPr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Qui</a:t>
            </a:r>
          </a:p>
        </p:txBody>
      </p:sp>
      <p:sp>
        <p:nvSpPr>
          <p:cNvPr id="51" name="Espace réservé du texte 38"/>
          <p:cNvSpPr>
            <a:spLocks noGrp="1"/>
          </p:cNvSpPr>
          <p:nvPr>
            <p:ph type="body" sz="quarter" idx="27"/>
          </p:nvPr>
        </p:nvSpPr>
        <p:spPr>
          <a:xfrm>
            <a:off x="3550889" y="6866302"/>
            <a:ext cx="2820987" cy="2331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2" name="Espace réservé du texte 13"/>
          <p:cNvSpPr>
            <a:spLocks noGrp="1"/>
          </p:cNvSpPr>
          <p:nvPr>
            <p:ph type="body" sz="quarter" idx="28" hasCustomPrompt="1"/>
          </p:nvPr>
        </p:nvSpPr>
        <p:spPr>
          <a:xfrm>
            <a:off x="3545243" y="7147010"/>
            <a:ext cx="2820987" cy="177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i="0">
                <a:solidFill>
                  <a:srgbClr val="314A9B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  <a:lvl2pPr marL="342900" indent="0">
              <a:buFontTx/>
              <a:buNone/>
              <a:defRPr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Archer Light" charset="0"/>
                <a:ea typeface="Archer Light" charset="0"/>
                <a:cs typeface="Archer Light" charset="0"/>
              </a:defRPr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Nombre de participants</a:t>
            </a:r>
          </a:p>
        </p:txBody>
      </p:sp>
      <p:sp>
        <p:nvSpPr>
          <p:cNvPr id="53" name="Espace réservé du texte 38"/>
          <p:cNvSpPr>
            <a:spLocks noGrp="1"/>
          </p:cNvSpPr>
          <p:nvPr>
            <p:ph type="body" sz="quarter" idx="29"/>
          </p:nvPr>
        </p:nvSpPr>
        <p:spPr>
          <a:xfrm>
            <a:off x="3545243" y="7314870"/>
            <a:ext cx="2820987" cy="2331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4" name="Espace réservé du texte 13"/>
          <p:cNvSpPr>
            <a:spLocks noGrp="1"/>
          </p:cNvSpPr>
          <p:nvPr>
            <p:ph type="body" sz="quarter" idx="30" hasCustomPrompt="1"/>
          </p:nvPr>
        </p:nvSpPr>
        <p:spPr>
          <a:xfrm>
            <a:off x="3550889" y="7587274"/>
            <a:ext cx="2820987" cy="177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i="0">
                <a:solidFill>
                  <a:srgbClr val="314A9B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  <a:lvl2pPr marL="342900" indent="0">
              <a:buFontTx/>
              <a:buNone/>
              <a:defRPr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Archer Light" charset="0"/>
                <a:ea typeface="Archer Light" charset="0"/>
                <a:cs typeface="Archer Light" charset="0"/>
              </a:defRPr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Lieu</a:t>
            </a:r>
          </a:p>
        </p:txBody>
      </p:sp>
      <p:sp>
        <p:nvSpPr>
          <p:cNvPr id="55" name="Espace réservé du texte 38"/>
          <p:cNvSpPr>
            <a:spLocks noGrp="1"/>
          </p:cNvSpPr>
          <p:nvPr>
            <p:ph type="body" sz="quarter" idx="31"/>
          </p:nvPr>
        </p:nvSpPr>
        <p:spPr>
          <a:xfrm>
            <a:off x="3550889" y="7755134"/>
            <a:ext cx="2820987" cy="2331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6" name="Espace réservé du texte 13"/>
          <p:cNvSpPr>
            <a:spLocks noGrp="1"/>
          </p:cNvSpPr>
          <p:nvPr>
            <p:ph type="body" sz="quarter" idx="32" hasCustomPrompt="1"/>
          </p:nvPr>
        </p:nvSpPr>
        <p:spPr>
          <a:xfrm>
            <a:off x="3556531" y="8031393"/>
            <a:ext cx="2820987" cy="177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i="0">
                <a:solidFill>
                  <a:srgbClr val="314A9B"/>
                </a:solidFill>
                <a:latin typeface="Helvetica Neue LT 75" charset="0"/>
                <a:ea typeface="Helvetica Neue LT 75" charset="0"/>
                <a:cs typeface="Helvetica Neue LT 75" charset="0"/>
              </a:defRPr>
            </a:lvl1pPr>
            <a:lvl2pPr marL="342900" indent="0">
              <a:buFontTx/>
              <a:buNone/>
              <a:defRPr>
                <a:latin typeface="HipsterishFontNormal" charset="0"/>
                <a:ea typeface="HipsterishFontNormal" charset="0"/>
                <a:cs typeface="HipsterishFontNormal" charset="0"/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Archer Light" charset="0"/>
                <a:ea typeface="Archer Light" charset="0"/>
                <a:cs typeface="Archer Light" charset="0"/>
              </a:defRPr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Tarif</a:t>
            </a:r>
          </a:p>
        </p:txBody>
      </p:sp>
      <p:sp>
        <p:nvSpPr>
          <p:cNvPr id="57" name="Espace réservé du texte 38"/>
          <p:cNvSpPr>
            <a:spLocks noGrp="1"/>
          </p:cNvSpPr>
          <p:nvPr>
            <p:ph type="body" sz="quarter" idx="33"/>
          </p:nvPr>
        </p:nvSpPr>
        <p:spPr>
          <a:xfrm>
            <a:off x="3556531" y="8199253"/>
            <a:ext cx="2820987" cy="23311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latin typeface="Archer Light" charset="0"/>
                <a:ea typeface="Archer Light" charset="0"/>
                <a:cs typeface="Archer Light" charset="0"/>
              </a:defRPr>
            </a:lvl1pPr>
            <a:lvl2pPr marL="3429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2pPr>
            <a:lvl3pPr marL="6858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3pPr>
            <a:lvl4pPr marL="10287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4pPr>
            <a:lvl5pPr marL="1371600" indent="0">
              <a:buFontTx/>
              <a:buNone/>
              <a:defRPr sz="900" b="0" i="0">
                <a:latin typeface="Archer Medium" charset="0"/>
                <a:ea typeface="Archer Medium" charset="0"/>
                <a:cs typeface="Archer Medium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D70-6A84-A543-9E00-C3A99540248F}" type="datetimeFigureOut">
              <a:rPr lang="fr-FR" smtClean="0"/>
              <a:t>13/02/2019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D564-68C3-FE4E-A537-103838DCD0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1D70-6A84-A543-9E00-C3A99540248F}" type="datetimeFigureOut">
              <a:rPr lang="fr-FR" smtClean="0"/>
              <a:t>13/02/2019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D564-68C3-FE4E-A537-103838DCD02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8245" y="1399762"/>
            <a:ext cx="6293590" cy="445877"/>
          </a:xfrm>
        </p:spPr>
        <p:txBody>
          <a:bodyPr/>
          <a:lstStyle/>
          <a:p>
            <a:r>
              <a:rPr lang="fr-FR" sz="2000" dirty="0" smtClean="0"/>
              <a:t>Développez votre réseau grâce à la recommandation active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71485" y="3636964"/>
            <a:ext cx="2820987" cy="261986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350838" algn="l"/>
              </a:tabLst>
            </a:pPr>
            <a:r>
              <a:rPr lang="fr-FR" dirty="0" smtClean="0">
                <a:latin typeface="Archer Light" charset="0"/>
                <a:ea typeface="Archer Light" charset="0"/>
                <a:cs typeface="Archer Light" charset="0"/>
              </a:rPr>
              <a:t>   Objectifs</a:t>
            </a:r>
            <a:endParaRPr lang="fr-FR" dirty="0">
              <a:latin typeface="Archer Light" charset="0"/>
              <a:ea typeface="Archer Light" charset="0"/>
              <a:cs typeface="Archer Light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3348880" y="1863189"/>
            <a:ext cx="2820987" cy="304800"/>
          </a:xfrm>
        </p:spPr>
        <p:txBody>
          <a:bodyPr/>
          <a:lstStyle/>
          <a:p>
            <a:pPr>
              <a:tabLst>
                <a:tab pos="174625" algn="l"/>
                <a:tab pos="215900" algn="l"/>
                <a:tab pos="350838" algn="l"/>
              </a:tabLst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1500" dirty="0">
                <a:latin typeface="Archer Light" charset="0"/>
                <a:ea typeface="Archer Light" charset="0"/>
                <a:cs typeface="Archer Light" charset="0"/>
              </a:rPr>
              <a:t>P</a:t>
            </a:r>
            <a:r>
              <a:rPr lang="fr-FR" sz="1500" dirty="0" smtClean="0">
                <a:latin typeface="Archer Light" charset="0"/>
                <a:ea typeface="Archer Light" charset="0"/>
                <a:cs typeface="Archer Light" charset="0"/>
              </a:rPr>
              <a:t>rogramme</a:t>
            </a:r>
            <a:endParaRPr lang="fr-FR" sz="1500" dirty="0">
              <a:latin typeface="Archer Light" charset="0"/>
              <a:ea typeface="Archer Light" charset="0"/>
              <a:cs typeface="Archer Light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520120" y="3829772"/>
            <a:ext cx="3191667" cy="6285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dirty="0">
                <a:latin typeface="HipsterishFontNormal" charset="0"/>
                <a:ea typeface="HipsterishFontNormal" charset="0"/>
                <a:cs typeface="HipsterishFontNormal" charset="0"/>
              </a:rPr>
              <a:t>I</a:t>
            </a:r>
            <a:r>
              <a:rPr lang="fr-FR" sz="120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dentifier </a:t>
            </a:r>
            <a:r>
              <a:rPr lang="fr-FR" sz="1200" b="1" dirty="0">
                <a:latin typeface="HipsterishFontNormal" charset="0"/>
                <a:ea typeface="HipsterishFontNormal" charset="0"/>
                <a:cs typeface="HipsterishFontNormal" charset="0"/>
              </a:rPr>
              <a:t>ses cibles prioritaires </a:t>
            </a:r>
            <a:endParaRPr lang="fr-FR" sz="1200" b="1" dirty="0" smtClean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Maîtriser </a:t>
            </a:r>
            <a:r>
              <a:rPr lang="fr-FR" sz="1200" b="1" dirty="0">
                <a:latin typeface="HipsterishFontNormal" charset="0"/>
                <a:ea typeface="HipsterishFontNormal" charset="0"/>
                <a:cs typeface="HipsterishFontNormal" charset="0"/>
              </a:rPr>
              <a:t>les techniques de recommandation </a:t>
            </a:r>
            <a:endParaRPr lang="fr-FR" sz="1200" b="1" dirty="0" smtClean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Elaborer </a:t>
            </a:r>
            <a:r>
              <a:rPr lang="fr-FR" sz="120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ses </a:t>
            </a:r>
            <a:r>
              <a:rPr lang="fr-FR" sz="1200" b="1" dirty="0">
                <a:latin typeface="HipsterishFontNormal" charset="0"/>
                <a:ea typeface="HipsterishFontNormal" charset="0"/>
                <a:cs typeface="HipsterishFontNormal" charset="0"/>
              </a:rPr>
              <a:t>propres outils de </a:t>
            </a:r>
            <a:r>
              <a:rPr lang="fr-FR" sz="120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recommandation</a:t>
            </a:r>
            <a:endParaRPr lang="fr-FR" sz="1200" b="1" dirty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spcBef>
                <a:spcPts val="0"/>
              </a:spcBef>
            </a:pPr>
            <a:endParaRPr lang="fr-FR" sz="1300" b="1" dirty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spcBef>
                <a:spcPts val="0"/>
              </a:spcBef>
            </a:pPr>
            <a:endParaRPr lang="fr-FR" sz="1100" b="1" dirty="0" smtClean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507009" y="1958654"/>
            <a:ext cx="3114355" cy="183927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fr-FR" sz="1300" dirty="0" smtClean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Comprendre les </a:t>
            </a: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enjeux de la </a:t>
            </a:r>
            <a:r>
              <a:rPr lang="fr-FR" sz="1250" b="1" dirty="0" err="1" smtClean="0">
                <a:latin typeface="HipsterishFontNormal" charset="0"/>
                <a:ea typeface="HipsterishFontNormal" charset="0"/>
                <a:cs typeface="HipsterishFontNormal" charset="0"/>
              </a:rPr>
              <a:t>reco</a:t>
            </a:r>
            <a:endParaRPr lang="fr-FR" sz="1250" b="1" dirty="0" smtClean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Lever ses propres freins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50" b="1" dirty="0">
                <a:latin typeface="HipsterishFontNormal" charset="0"/>
                <a:ea typeface="HipsterishFontNormal" charset="0"/>
                <a:cs typeface="HipsterishFontNormal" charset="0"/>
              </a:rPr>
              <a:t>Définir les cibles à fort </a:t>
            </a: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potentiel</a:t>
            </a:r>
            <a:endParaRPr lang="fr-FR" sz="1250" b="1" dirty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Maîtriser </a:t>
            </a:r>
            <a:r>
              <a:rPr lang="fr-FR" sz="1250" b="1" dirty="0">
                <a:latin typeface="HipsterishFontNormal" charset="0"/>
                <a:ea typeface="HipsterishFontNormal" charset="0"/>
                <a:cs typeface="HipsterishFontNormal" charset="0"/>
              </a:rPr>
              <a:t>les techniques </a:t>
            </a:r>
            <a:endParaRPr lang="fr-FR" sz="1250" b="1" dirty="0" smtClean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S’approprier </a:t>
            </a:r>
            <a:r>
              <a:rPr lang="fr-FR" sz="1250" b="1" dirty="0">
                <a:latin typeface="HipsterishFontNormal" charset="0"/>
                <a:ea typeface="HipsterishFontNormal" charset="0"/>
                <a:cs typeface="HipsterishFontNormal" charset="0"/>
              </a:rPr>
              <a:t>les bons outils et au bon </a:t>
            </a: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moment</a:t>
            </a:r>
            <a:endParaRPr lang="fr-FR" sz="1250" b="1" dirty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50" b="1" dirty="0">
                <a:latin typeface="HipsterishFontNormal" charset="0"/>
                <a:ea typeface="HipsterishFontNormal" charset="0"/>
                <a:cs typeface="HipsterishFontNormal" charset="0"/>
              </a:rPr>
              <a:t>Définir les cibles à fort </a:t>
            </a: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potentiel</a:t>
            </a:r>
            <a:endParaRPr lang="fr-FR" sz="1250" b="1" dirty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50" b="1" dirty="0">
                <a:latin typeface="HipsterishFontNormal" charset="0"/>
                <a:ea typeface="HipsterishFontNormal" charset="0"/>
                <a:cs typeface="HipsterishFontNormal" charset="0"/>
              </a:rPr>
              <a:t>Mettre en place ses </a:t>
            </a: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propres outils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Créer un pitch personnalisé</a:t>
            </a:r>
            <a:endParaRPr lang="fr-FR" sz="1250" b="1" dirty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spcBef>
                <a:spcPts val="0"/>
              </a:spcBef>
            </a:pPr>
            <a:endParaRPr lang="fr-FR" sz="1300" dirty="0" smtClean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pPr>
              <a:spcBef>
                <a:spcPts val="0"/>
              </a:spcBef>
            </a:pPr>
            <a:endParaRPr lang="fr-FR" sz="1300" dirty="0">
              <a:latin typeface="HipsterishFontNormal" charset="0"/>
              <a:ea typeface="HipsterishFontNormal" charset="0"/>
              <a:cs typeface="HipsterishFontNormal" charset="0"/>
            </a:endParaRPr>
          </a:p>
          <a:p>
            <a:r>
              <a:rPr lang="fr-FR" dirty="0"/>
              <a:t> </a:t>
            </a:r>
          </a:p>
          <a:p>
            <a:pPr>
              <a:spcBef>
                <a:spcPts val="0"/>
              </a:spcBef>
            </a:pPr>
            <a:endParaRPr lang="fr-FR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3507009" y="4374826"/>
            <a:ext cx="2820987" cy="304800"/>
          </a:xfrm>
        </p:spPr>
        <p:txBody>
          <a:bodyPr/>
          <a:lstStyle/>
          <a:p>
            <a:r>
              <a:rPr lang="fr-FR" sz="1500" dirty="0" smtClean="0">
                <a:latin typeface="Archer Light" charset="0"/>
                <a:ea typeface="Archer Light" charset="0"/>
                <a:cs typeface="Archer Light" charset="0"/>
              </a:rPr>
              <a:t>Méthodologie</a:t>
            </a:r>
            <a:endParaRPr lang="fr-FR" sz="1500" dirty="0">
              <a:latin typeface="Archer Light" charset="0"/>
              <a:ea typeface="Archer Light" charset="0"/>
              <a:cs typeface="Archer Light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2"/>
          </p:nvPr>
        </p:nvSpPr>
        <p:spPr>
          <a:xfrm>
            <a:off x="3517481" y="4759309"/>
            <a:ext cx="2820987" cy="53583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Improvisation 	: 20%</a:t>
            </a:r>
          </a:p>
          <a:p>
            <a:pPr>
              <a:spcBef>
                <a:spcPts val="20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Apports théoriques	: 20%</a:t>
            </a:r>
          </a:p>
          <a:p>
            <a:pPr>
              <a:spcBef>
                <a:spcPts val="20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Mise au situation 	: </a:t>
            </a:r>
            <a:r>
              <a:rPr lang="fr-FR" sz="1250" b="1" dirty="0">
                <a:latin typeface="HipsterishFontNormal" charset="0"/>
                <a:ea typeface="HipsterishFontNormal" charset="0"/>
                <a:cs typeface="HipsterishFontNormal" charset="0"/>
              </a:rPr>
              <a:t>4</a:t>
            </a: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0%</a:t>
            </a:r>
          </a:p>
          <a:p>
            <a:pPr>
              <a:spcBef>
                <a:spcPts val="200"/>
              </a:spcBef>
            </a:pP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Atelier		: 20%</a:t>
            </a:r>
            <a:endParaRPr lang="fr-FR" sz="1250" b="1" dirty="0">
              <a:latin typeface="HipsterishFontNormal" charset="0"/>
              <a:ea typeface="HipsterishFontNormal" charset="0"/>
              <a:cs typeface="HipsterishFontNormal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517481" y="6569648"/>
            <a:ext cx="2820987" cy="17737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Durée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3517481" y="6710571"/>
            <a:ext cx="2820987" cy="233113"/>
          </a:xfrm>
        </p:spPr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 jour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6"/>
          </p:nvPr>
        </p:nvSpPr>
        <p:spPr>
          <a:xfrm>
            <a:off x="3536689" y="7009114"/>
            <a:ext cx="2820987" cy="17737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Public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7"/>
          </p:nvPr>
        </p:nvSpPr>
        <p:spPr>
          <a:xfrm>
            <a:off x="3536690" y="7145596"/>
            <a:ext cx="3235991" cy="302436"/>
          </a:xfrm>
        </p:spPr>
        <p:txBody>
          <a:bodyPr/>
          <a:lstStyle/>
          <a:p>
            <a:r>
              <a:rPr lang="fr-FR" dirty="0" smtClean="0"/>
              <a:t>Commercial, free </a:t>
            </a:r>
            <a:r>
              <a:rPr lang="fr-FR" dirty="0"/>
              <a:t>l</a:t>
            </a:r>
            <a:r>
              <a:rPr lang="fr-FR" dirty="0" smtClean="0"/>
              <a:t>ance, commerçant, conseiller clientèle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8"/>
          </p:nvPr>
        </p:nvSpPr>
        <p:spPr>
          <a:xfrm>
            <a:off x="3536690" y="7472605"/>
            <a:ext cx="2820987" cy="17737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Nombre de participants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9"/>
          </p:nvPr>
        </p:nvSpPr>
        <p:spPr>
          <a:xfrm>
            <a:off x="3536690" y="7633734"/>
            <a:ext cx="2820987" cy="233113"/>
          </a:xfrm>
        </p:spPr>
        <p:txBody>
          <a:bodyPr/>
          <a:lstStyle/>
          <a:p>
            <a:r>
              <a:rPr lang="fr-FR" dirty="0" smtClean="0"/>
              <a:t>De 6 à 14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0"/>
          </p:nvPr>
        </p:nvSpPr>
        <p:spPr>
          <a:xfrm>
            <a:off x="3549755" y="7898806"/>
            <a:ext cx="2820987" cy="17737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Lieu</a:t>
            </a:r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3538467" y="8042320"/>
            <a:ext cx="2820987" cy="233113"/>
          </a:xfrm>
        </p:spPr>
        <p:txBody>
          <a:bodyPr/>
          <a:lstStyle/>
          <a:p>
            <a:r>
              <a:rPr lang="fr-FR" dirty="0" smtClean="0"/>
              <a:t>Selon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2"/>
          </p:nvPr>
        </p:nvSpPr>
        <p:spPr>
          <a:xfrm>
            <a:off x="3549755" y="8261887"/>
            <a:ext cx="2820987" cy="177379"/>
          </a:xfrm>
        </p:spPr>
        <p:txBody>
          <a:bodyPr>
            <a:noAutofit/>
          </a:bodyPr>
          <a:lstStyle/>
          <a:p>
            <a:r>
              <a:rPr lang="fr-FR" sz="800" dirty="0" smtClean="0"/>
              <a:t>Tarif</a:t>
            </a:r>
            <a:endParaRPr lang="fr-FR" sz="800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33"/>
          </p:nvPr>
        </p:nvSpPr>
        <p:spPr>
          <a:xfrm>
            <a:off x="3549758" y="8429543"/>
            <a:ext cx="2820987" cy="233113"/>
          </a:xfrm>
        </p:spPr>
        <p:txBody>
          <a:bodyPr/>
          <a:lstStyle/>
          <a:p>
            <a:r>
              <a:rPr lang="fr-FR" dirty="0" smtClean="0"/>
              <a:t>Sur demande</a:t>
            </a:r>
            <a:endParaRPr lang="fr-FR" dirty="0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434230" y="406075"/>
            <a:ext cx="5829300" cy="1064761"/>
          </a:xfrm>
        </p:spPr>
        <p:txBody>
          <a:bodyPr/>
          <a:lstStyle/>
          <a:p>
            <a:r>
              <a:rPr lang="fr-FR" dirty="0" smtClean="0"/>
              <a:t>ECHO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97654" y="154579"/>
            <a:ext cx="4936650" cy="352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  <a:latin typeface="Gotham Black" charset="0"/>
                <a:ea typeface="Gotham Black" charset="0"/>
                <a:cs typeface="Gotham Black" charset="0"/>
              </a:rPr>
              <a:t>Formation – Vente - Négociation </a:t>
            </a:r>
            <a:endParaRPr lang="fr-FR" sz="1600" b="1" dirty="0">
              <a:solidFill>
                <a:schemeClr val="tx1"/>
              </a:solidFill>
              <a:latin typeface="Gotham Black" charset="0"/>
              <a:ea typeface="Gotham Black" charset="0"/>
              <a:cs typeface="Gotham Black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79" y="299918"/>
            <a:ext cx="3023616" cy="72237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1" y="4888954"/>
            <a:ext cx="704165" cy="423889"/>
          </a:xfrm>
          <a:prstGeom prst="rect">
            <a:avLst/>
          </a:prstGeom>
        </p:spPr>
      </p:pic>
      <p:sp>
        <p:nvSpPr>
          <p:cNvPr id="32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517481" y="6168605"/>
            <a:ext cx="2820987" cy="177379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350838" algn="l"/>
                <a:tab pos="1106488" algn="l"/>
              </a:tabLst>
            </a:pPr>
            <a:r>
              <a:rPr lang="fr-FR" dirty="0" smtClean="0"/>
              <a:t>Profils des intervenants</a:t>
            </a:r>
            <a:endParaRPr lang="fr-FR" dirty="0"/>
          </a:p>
        </p:txBody>
      </p:sp>
      <p:sp>
        <p:nvSpPr>
          <p:cNvPr id="33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3517481" y="6320780"/>
            <a:ext cx="3155845" cy="233113"/>
          </a:xfrm>
        </p:spPr>
        <p:txBody>
          <a:bodyPr/>
          <a:lstStyle/>
          <a:p>
            <a:r>
              <a:rPr lang="fr-FR" dirty="0"/>
              <a:t>Formateur/comédien avec 10 ans </a:t>
            </a:r>
            <a:r>
              <a:rPr lang="fr-FR" dirty="0" smtClean="0"/>
              <a:t>d’expérience dans la vente</a:t>
            </a:r>
            <a:endParaRPr lang="fr-FR" dirty="0"/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317900" y="1838674"/>
            <a:ext cx="2820987" cy="304800"/>
          </a:xfrm>
        </p:spPr>
        <p:txBody>
          <a:bodyPr/>
          <a:lstStyle/>
          <a:p>
            <a:pPr>
              <a:tabLst>
                <a:tab pos="174625" algn="l"/>
              </a:tabLst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1500" dirty="0" smtClean="0">
                <a:latin typeface="Archer Light" charset="0"/>
                <a:ea typeface="Archer Light" charset="0"/>
                <a:cs typeface="Archer Light" charset="0"/>
              </a:rPr>
              <a:t>Présentation</a:t>
            </a:r>
            <a:endParaRPr lang="fr-FR" sz="1500" dirty="0">
              <a:latin typeface="Archer Light" charset="0"/>
              <a:ea typeface="Archer Light" charset="0"/>
              <a:cs typeface="Archer Light" charset="0"/>
            </a:endParaRP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520120" y="2106356"/>
            <a:ext cx="3016568" cy="1521895"/>
          </a:xfrm>
        </p:spPr>
        <p:txBody>
          <a:bodyPr/>
          <a:lstStyle/>
          <a:p>
            <a:r>
              <a:rPr lang="fr-FR" sz="120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Enrichir votre « cœur de clientèle » est une priorité pour atteindre vos objectifs et assurer la pérennité de votre entreprise. </a:t>
            </a:r>
          </a:p>
          <a:p>
            <a:r>
              <a:rPr lang="fr-FR" sz="120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Grâce à vos relations professionnelles ou personnelles actuelles, La recommandation active vous permet facilement et sans effort de développer votre réseau et d’atteindre de nouveaux prospects qualifiés. </a:t>
            </a:r>
            <a:r>
              <a:rPr lang="fr-FR" sz="1250" b="1" dirty="0" smtClean="0">
                <a:latin typeface="HipsterishFontNormal" charset="0"/>
                <a:ea typeface="HipsterishFontNormal" charset="0"/>
                <a:cs typeface="HipsterishFontNormal" charset="0"/>
              </a:rPr>
              <a:t> </a:t>
            </a:r>
          </a:p>
          <a:p>
            <a:pPr>
              <a:spcBef>
                <a:spcPts val="0"/>
              </a:spcBef>
            </a:pPr>
            <a:endParaRPr lang="fr-FR" sz="1100" b="1" dirty="0">
              <a:latin typeface="HipsterishFontNormal" charset="0"/>
              <a:ea typeface="HipsterishFontNormal" charset="0"/>
              <a:cs typeface="HipsterishFont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120</Words>
  <Application>Microsoft Macintosh PowerPoint</Application>
  <PresentationFormat>Format A4 (210 x 297 mm)</PresentationFormat>
  <Paragraphs>44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3" baseType="lpstr">
      <vt:lpstr>Archer Light</vt:lpstr>
      <vt:lpstr>Archer Medium</vt:lpstr>
      <vt:lpstr>Calibri</vt:lpstr>
      <vt:lpstr>Calibri Light</vt:lpstr>
      <vt:lpstr>Gotham Black</vt:lpstr>
      <vt:lpstr>Gotham Book</vt:lpstr>
      <vt:lpstr>Helvetica Neue LT 75</vt:lpstr>
      <vt:lpstr>Hipsterish Font Normal</vt:lpstr>
      <vt:lpstr>HipsterishFontNormal</vt:lpstr>
      <vt:lpstr>Wingdings</vt:lpstr>
      <vt:lpstr>Arial</vt:lpstr>
      <vt:lpstr>Thème Office</vt:lpstr>
      <vt:lpstr>ECHO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igor lafferrerie</cp:lastModifiedBy>
  <cp:revision>73</cp:revision>
  <cp:lastPrinted>2019-02-13T10:51:18Z</cp:lastPrinted>
  <dcterms:created xsi:type="dcterms:W3CDTF">2017-06-08T12:56:06Z</dcterms:created>
  <dcterms:modified xsi:type="dcterms:W3CDTF">2019-02-13T10:51:27Z</dcterms:modified>
</cp:coreProperties>
</file>